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pitchFamily="2" charset="-79"/>
      <p:regular r:id="rId13"/>
      <p:bold r:id="rId14"/>
    </p:embeddedFont>
    <p:embeddedFont>
      <p:font typeface="Lato" panose="020F0502020204030203" pitchFamily="34" charset="0"/>
      <p:regular r:id="rId15"/>
      <p:bold r:id="rId16"/>
      <p:italic r:id="rId17"/>
      <p:boldItalic r:id="rId18"/>
    </p:embeddedFont>
    <p:embeddedFont>
      <p:font typeface="Pinyon Script" panose="020105010801010D0002" pitchFamily="2" charset="77"/>
      <p:regular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60" d="100"/>
          <a:sy n="160" d="100"/>
        </p:scale>
        <p:origin x="2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1e66cb8a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a1e66cb8a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a1e66cb8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a1e66cb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a1e66cb8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a1e66cb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a1e66cb8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a1e66cb8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a1e66cb8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a1e66cb8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1e66cb8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a1e66cb8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a1e66cb8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a1e66cb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a1e66cb8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a1e66cb8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a1e66cb8a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a1e66cb8a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archdaily.com/tag/amsterda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archdaily.com/tag/amsterda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rijksmuseum.nl/en/search?p=1&amp;ps=12&amp;involvedMaker=Cornelis+Boumeester&amp;st=Objec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0" y="-300857"/>
            <a:ext cx="9143998" cy="5444357"/>
          </a:xfrm>
          <a:prstGeom prst="rect">
            <a:avLst/>
          </a:prstGeom>
          <a:noFill/>
          <a:ln>
            <a:noFill/>
          </a:ln>
        </p:spPr>
      </p:pic>
      <p:sp>
        <p:nvSpPr>
          <p:cNvPr id="56" name="Google Shape;56;p13"/>
          <p:cNvSpPr txBox="1">
            <a:spLocks noGrp="1"/>
          </p:cNvSpPr>
          <p:nvPr>
            <p:ph type="subTitle" idx="1"/>
          </p:nvPr>
        </p:nvSpPr>
        <p:spPr>
          <a:xfrm>
            <a:off x="100700" y="2725725"/>
            <a:ext cx="8520600" cy="10968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i="1">
                <a:solidFill>
                  <a:srgbClr val="FF0000"/>
                </a:solidFill>
                <a:latin typeface="Pinyon Script"/>
                <a:ea typeface="Pinyon Script"/>
                <a:cs typeface="Pinyon Script"/>
                <a:sym typeface="Pinyon Script"/>
              </a:rPr>
              <a:t>Singing the Tunnel Red</a:t>
            </a:r>
            <a:endParaRPr sz="6000" b="1" i="1">
              <a:solidFill>
                <a:srgbClr val="FF0000"/>
              </a:solidFill>
              <a:latin typeface="Pinyon Script"/>
              <a:ea typeface="Pinyon Script"/>
              <a:cs typeface="Pinyon Script"/>
              <a:sym typeface="Pinyon Script"/>
            </a:endParaRPr>
          </a:p>
          <a:p>
            <a:pPr marL="0" lvl="0" indent="0" algn="ctr" rtl="0">
              <a:spcBef>
                <a:spcPts val="0"/>
              </a:spcBef>
              <a:spcAft>
                <a:spcPts val="0"/>
              </a:spcAft>
              <a:buNone/>
            </a:pPr>
            <a:r>
              <a:rPr lang="en" sz="3000" b="1" i="1">
                <a:solidFill>
                  <a:srgbClr val="FF0000"/>
                </a:solidFill>
                <a:latin typeface="Pinyon Script"/>
                <a:ea typeface="Pinyon Script"/>
                <a:cs typeface="Pinyon Script"/>
                <a:sym typeface="Pinyon Script"/>
              </a:rPr>
              <a:t> (the Empire Back?)</a:t>
            </a:r>
            <a:endParaRPr sz="3000" b="1" i="1">
              <a:solidFill>
                <a:srgbClr val="FF0000"/>
              </a:solidFill>
              <a:latin typeface="Pinyon Script"/>
              <a:ea typeface="Pinyon Script"/>
              <a:cs typeface="Pinyon Script"/>
              <a:sym typeface="Pinyon Script"/>
            </a:endParaRPr>
          </a:p>
          <a:p>
            <a:pPr marL="0" lvl="0" indent="0" algn="ctr" rtl="0">
              <a:spcBef>
                <a:spcPts val="0"/>
              </a:spcBef>
              <a:spcAft>
                <a:spcPts val="0"/>
              </a:spcAft>
              <a:buNone/>
            </a:pPr>
            <a:endParaRPr sz="1400" i="1">
              <a:solidFill>
                <a:srgbClr val="FF0000"/>
              </a:solidFill>
              <a:latin typeface="Lato"/>
              <a:ea typeface="Lato"/>
              <a:cs typeface="Lato"/>
              <a:sym typeface="Lato"/>
            </a:endParaRPr>
          </a:p>
          <a:p>
            <a:pPr marL="0" lvl="0" indent="0" algn="l" rtl="0">
              <a:spcBef>
                <a:spcPts val="0"/>
              </a:spcBef>
              <a:spcAft>
                <a:spcPts val="0"/>
              </a:spcAft>
              <a:buNone/>
            </a:pPr>
            <a:r>
              <a:rPr lang="en" sz="1400" i="1">
                <a:solidFill>
                  <a:srgbClr val="FF0000"/>
                </a:solidFill>
                <a:latin typeface="Lato"/>
                <a:ea typeface="Lato"/>
                <a:cs typeface="Lato"/>
                <a:sym typeface="Lato"/>
              </a:rPr>
              <a:t>                                                                                           a performing intervention</a:t>
            </a:r>
            <a:endParaRPr sz="1400" i="1">
              <a:solidFill>
                <a:srgbClr val="FF0000"/>
              </a:solidFill>
              <a:latin typeface="Lato"/>
              <a:ea typeface="Lato"/>
              <a:cs typeface="Lato"/>
              <a:sym typeface="Lato"/>
            </a:endParaRPr>
          </a:p>
        </p:txBody>
      </p:sp>
      <p:sp>
        <p:nvSpPr>
          <p:cNvPr id="57" name="Google Shape;57;p13"/>
          <p:cNvSpPr txBox="1"/>
          <p:nvPr/>
        </p:nvSpPr>
        <p:spPr>
          <a:xfrm>
            <a:off x="0" y="-300850"/>
            <a:ext cx="9043200" cy="38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Courier New"/>
                <a:ea typeface="Courier New"/>
                <a:cs typeface="Courier New"/>
                <a:sym typeface="Courier New"/>
              </a:rPr>
              <a:t>jUN</a:t>
            </a:r>
            <a:r>
              <a:rPr lang="en">
                <a:solidFill>
                  <a:srgbClr val="FFFFFF"/>
                </a:solidFill>
                <a:latin typeface="Courier New"/>
                <a:ea typeface="Courier New"/>
                <a:cs typeface="Courier New"/>
                <a:sym typeface="Courier New"/>
              </a:rPr>
              <a:t>Cuyperspassage, Amsterdam June 19, 2018 15:00</a:t>
            </a:r>
            <a:endParaRPr u="sng">
              <a:solidFill>
                <a:srgbClr val="FFFFFF"/>
              </a:solidFill>
              <a:latin typeface="Courier New"/>
              <a:ea typeface="Courier New"/>
              <a:cs typeface="Courier New"/>
              <a:sym typeface="Courier New"/>
            </a:endParaRPr>
          </a:p>
        </p:txBody>
      </p:sp>
      <p:sp>
        <p:nvSpPr>
          <p:cNvPr id="58" name="Google Shape;58;p13"/>
          <p:cNvSpPr txBox="1"/>
          <p:nvPr/>
        </p:nvSpPr>
        <p:spPr>
          <a:xfrm>
            <a:off x="100700" y="4758600"/>
            <a:ext cx="9043200" cy="38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Courier New"/>
                <a:ea typeface="Courier New"/>
                <a:cs typeface="Courier New"/>
                <a:sym typeface="Courier New"/>
              </a:rPr>
              <a:t> </a:t>
            </a:r>
            <a:endParaRPr dirty="0">
              <a:solidFill>
                <a:srgbClr val="FFFFFF"/>
              </a:solidFill>
              <a:latin typeface="Courier New"/>
              <a:ea typeface="Courier New"/>
              <a:cs typeface="Courier New"/>
              <a:sym typeface="Courier Ne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rot="5400000">
            <a:off x="2118125" y="1249174"/>
            <a:ext cx="4702499" cy="2645150"/>
          </a:xfrm>
          <a:prstGeom prst="rect">
            <a:avLst/>
          </a:prstGeom>
          <a:noFill/>
          <a:ln>
            <a:noFill/>
          </a:ln>
        </p:spPr>
      </p:pic>
      <p:pic>
        <p:nvPicPr>
          <p:cNvPr id="118" name="Google Shape;118;p22"/>
          <p:cNvPicPr preferRelativeResize="0"/>
          <p:nvPr/>
        </p:nvPicPr>
        <p:blipFill>
          <a:blip r:embed="rId4">
            <a:alphaModFix/>
          </a:blip>
          <a:stretch>
            <a:fillRect/>
          </a:stretch>
        </p:blipFill>
        <p:spPr>
          <a:xfrm rot="5400000">
            <a:off x="-775287" y="1271674"/>
            <a:ext cx="4720224" cy="2600150"/>
          </a:xfrm>
          <a:prstGeom prst="rect">
            <a:avLst/>
          </a:prstGeom>
          <a:noFill/>
          <a:ln>
            <a:noFill/>
          </a:ln>
        </p:spPr>
      </p:pic>
      <p:pic>
        <p:nvPicPr>
          <p:cNvPr id="119" name="Google Shape;119;p22"/>
          <p:cNvPicPr preferRelativeResize="0"/>
          <p:nvPr/>
        </p:nvPicPr>
        <p:blipFill>
          <a:blip r:embed="rId5">
            <a:alphaModFix/>
          </a:blip>
          <a:stretch>
            <a:fillRect/>
          </a:stretch>
        </p:blipFill>
        <p:spPr>
          <a:xfrm rot="5400000">
            <a:off x="5156813" y="1248450"/>
            <a:ext cx="4705075" cy="2646599"/>
          </a:xfrm>
          <a:prstGeom prst="rect">
            <a:avLst/>
          </a:prstGeom>
          <a:noFill/>
          <a:ln>
            <a:noFill/>
          </a:ln>
        </p:spPr>
      </p:pic>
      <p:pic>
        <p:nvPicPr>
          <p:cNvPr id="120" name="Google Shape;120;p22"/>
          <p:cNvPicPr preferRelativeResize="0"/>
          <p:nvPr/>
        </p:nvPicPr>
        <p:blipFill>
          <a:blip r:embed="rId6">
            <a:alphaModFix/>
          </a:blip>
          <a:stretch>
            <a:fillRect/>
          </a:stretch>
        </p:blipFill>
        <p:spPr>
          <a:xfrm>
            <a:off x="0" y="2042120"/>
            <a:ext cx="9144000" cy="3101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3100"/>
                                        <p:tgtEl>
                                          <p:spTgt spid="1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Lato"/>
                <a:ea typeface="Lato"/>
                <a:cs typeface="Lato"/>
                <a:sym typeface="Lato"/>
              </a:rPr>
              <a:t>The Cuyperspassage</a:t>
            </a:r>
            <a:r>
              <a:rPr lang="en"/>
              <a:t> </a:t>
            </a:r>
            <a:r>
              <a:rPr lang="en" sz="1200">
                <a:latin typeface="Lato"/>
                <a:ea typeface="Lato"/>
                <a:cs typeface="Lato"/>
                <a:sym typeface="Lato"/>
              </a:rPr>
              <a:t>(named after Pierre Cuyper, the architect of the Rijksmuseum and Central Station) </a:t>
            </a:r>
            <a:endParaRPr sz="1200">
              <a:latin typeface="Lato"/>
              <a:ea typeface="Lato"/>
              <a:cs typeface="Lato"/>
              <a:sym typeface="Lato"/>
            </a:endParaRPr>
          </a:p>
        </p:txBody>
      </p:sp>
      <p:sp>
        <p:nvSpPr>
          <p:cNvPr id="64" name="Google Shape;64;p14"/>
          <p:cNvSpPr txBox="1">
            <a:spLocks noGrp="1"/>
          </p:cNvSpPr>
          <p:nvPr>
            <p:ph type="body" idx="1"/>
          </p:nvPr>
        </p:nvSpPr>
        <p:spPr>
          <a:xfrm>
            <a:off x="311700" y="1421250"/>
            <a:ext cx="8520600" cy="31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i="1">
                <a:solidFill>
                  <a:srgbClr val="303030"/>
                </a:solidFill>
              </a:rPr>
              <a:t>Text description provided by the architects. "</a:t>
            </a:r>
            <a:r>
              <a:rPr lang="en" sz="1150">
                <a:solidFill>
                  <a:srgbClr val="303030"/>
                </a:solidFill>
                <a:highlight>
                  <a:srgbClr val="FFFFFF"/>
                </a:highlight>
              </a:rPr>
              <a:t>Cuyperspassage is the name of the new tunnel at </a:t>
            </a:r>
            <a:r>
              <a:rPr lang="en" sz="1150">
                <a:solidFill>
                  <a:srgbClr val="026CB6"/>
                </a:solidFill>
                <a:uFill>
                  <a:noFill/>
                </a:uFill>
                <a:hlinkClick r:id="rId3"/>
              </a:rPr>
              <a:t>Amsterdam</a:t>
            </a:r>
            <a:r>
              <a:rPr lang="en" sz="1150">
                <a:solidFill>
                  <a:srgbClr val="303030"/>
                </a:solidFill>
                <a:highlight>
                  <a:srgbClr val="FFFFFF"/>
                </a:highlight>
              </a:rPr>
              <a:t> Central Station that connects the city and the waters of the IJ-river. Since the end of 2015 it has been used by large numbers of cyclists, some 15,000 daily, and pedestrians 24 hours a day. This ‘</a:t>
            </a:r>
            <a:r>
              <a:rPr lang="en" sz="1150">
                <a:solidFill>
                  <a:srgbClr val="FF0000"/>
                </a:solidFill>
                <a:highlight>
                  <a:srgbClr val="FFFFFF"/>
                </a:highlight>
              </a:rPr>
              <a:t>slow traffic corridor’ was exactly what many users of the city felt was lacking. What once was by necessity a left or right turn is now, at long last, straight ahead</a:t>
            </a:r>
            <a:r>
              <a:rPr lang="en" sz="1150">
                <a:solidFill>
                  <a:srgbClr val="303030"/>
                </a:solidFill>
                <a:highlight>
                  <a:srgbClr val="FFFFFF"/>
                </a:highlight>
              </a:rPr>
              <a:t>. The tunnel is clad on one side by nearly 80,000 Delft Blue tiles: </a:t>
            </a:r>
            <a:r>
              <a:rPr lang="en" sz="1150">
                <a:solidFill>
                  <a:srgbClr val="FF0000"/>
                </a:solidFill>
                <a:highlight>
                  <a:srgbClr val="FFFFFF"/>
                </a:highlight>
              </a:rPr>
              <a:t>a true Dutch spectacle </a:t>
            </a:r>
            <a:r>
              <a:rPr lang="en" sz="1150">
                <a:solidFill>
                  <a:srgbClr val="303030"/>
                </a:solidFill>
                <a:highlight>
                  <a:srgbClr val="FFFFFF"/>
                </a:highlight>
              </a:rPr>
              <a:t>at a central spot in Amsterdam.</a:t>
            </a:r>
            <a:endParaRPr sz="1150">
              <a:solidFill>
                <a:srgbClr val="303030"/>
              </a:solidFill>
              <a:highlight>
                <a:srgbClr val="FFFFFF"/>
              </a:highlight>
            </a:endParaRPr>
          </a:p>
          <a:p>
            <a:pPr marL="0" lvl="0" indent="0" algn="l" rtl="0">
              <a:spcBef>
                <a:spcPts val="1600"/>
              </a:spcBef>
              <a:spcAft>
                <a:spcPts val="0"/>
              </a:spcAft>
              <a:buNone/>
            </a:pPr>
            <a:r>
              <a:rPr lang="en" sz="1150">
                <a:solidFill>
                  <a:srgbClr val="303030"/>
                </a:solidFill>
                <a:highlight>
                  <a:srgbClr val="FFFFFF"/>
                </a:highlight>
              </a:rPr>
              <a:t>The tunnel is 110 metres long, ten metres wide and three metres high. Its design makes a clear division between the two modes of travel. </a:t>
            </a:r>
            <a:r>
              <a:rPr lang="en" sz="1150">
                <a:solidFill>
                  <a:srgbClr val="FF0000"/>
                </a:solidFill>
                <a:highlight>
                  <a:srgbClr val="FFFFFF"/>
                </a:highlight>
              </a:rPr>
              <a:t>By making the pedestrian level appreciably higher than the cycleway, pedestrians know where they have to be and feel safe there</a:t>
            </a:r>
            <a:r>
              <a:rPr lang="en" sz="1150">
                <a:solidFill>
                  <a:srgbClr val="303030"/>
                </a:solidFill>
                <a:highlight>
                  <a:srgbClr val="FFFFFF"/>
                </a:highlight>
              </a:rPr>
              <a:t>. Cyclists enjoy the spatial sensation of a rapid through route, accompanied by a continuous run of LED lamps along the raised edge of the footpath. The pedestrian path has a smooth finish of handmade glazed ceramic tiles. The cycleway by contrast has a rougher, open finish of black sound-absorbing asphalt and steel gratings. This is to enhance user comfort, given the tunnel’s concrete structure and great length. </a:t>
            </a:r>
            <a:r>
              <a:rPr lang="en" sz="1150">
                <a:solidFill>
                  <a:srgbClr val="FF0000"/>
                </a:solidFill>
                <a:highlight>
                  <a:srgbClr val="FFFFFF"/>
                </a:highlight>
              </a:rPr>
              <a:t>The gratings are impossible to litter with posters and flyers and their open structure reduces the risk of graffiti.</a:t>
            </a:r>
            <a:endParaRPr sz="1150">
              <a:solidFill>
                <a:srgbClr val="FF0000"/>
              </a:solidFill>
              <a:highlight>
                <a:srgbClr val="FFFFFF"/>
              </a:highlight>
            </a:endParaRPr>
          </a:p>
          <a:p>
            <a:pPr marL="0" lvl="0" indent="0" algn="l" rtl="0">
              <a:spcBef>
                <a:spcPts val="1600"/>
              </a:spcBef>
              <a:spcAft>
                <a:spcPts val="0"/>
              </a:spcAft>
              <a:buNone/>
            </a:pPr>
            <a:endParaRPr sz="1150">
              <a:solidFill>
                <a:srgbClr val="FF0000"/>
              </a:solidFill>
              <a:highlight>
                <a:srgbClr val="FFFFFF"/>
              </a:highlight>
            </a:endParaRPr>
          </a:p>
          <a:p>
            <a:pPr marL="0" lvl="0" indent="0" algn="l" rtl="0">
              <a:spcBef>
                <a:spcPts val="1600"/>
              </a:spcBef>
              <a:spcAft>
                <a:spcPts val="1600"/>
              </a:spcAft>
              <a:buNone/>
            </a:pPr>
            <a:r>
              <a:rPr lang="en" sz="1150">
                <a:solidFill>
                  <a:srgbClr val="000000"/>
                </a:solidFill>
                <a:highlight>
                  <a:srgbClr val="FFFFFF"/>
                </a:highlight>
              </a:rPr>
              <a:t>https://www.archdaily.com/780990/cuyperspassage-benthem-crouwel-architects</a:t>
            </a:r>
            <a:endParaRPr sz="1150">
              <a:solidFill>
                <a:srgbClr val="000000"/>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Urban Room:       a kitchen ... a bathroom</a:t>
            </a:r>
            <a:endParaRPr/>
          </a:p>
        </p:txBody>
      </p:sp>
      <p:sp>
        <p:nvSpPr>
          <p:cNvPr id="70" name="Google Shape;70;p15"/>
          <p:cNvSpPr txBox="1">
            <a:spLocks noGrp="1"/>
          </p:cNvSpPr>
          <p:nvPr>
            <p:ph type="body" idx="1"/>
          </p:nvPr>
        </p:nvSpPr>
        <p:spPr>
          <a:xfrm>
            <a:off x="2258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rgbClr val="303030"/>
                </a:solidFill>
                <a:highlight>
                  <a:srgbClr val="FFFFFF"/>
                </a:highlight>
              </a:rPr>
              <a:t>"Along the footpath wall is a tile tableau designed by Irma Boom Office. The design steps off from </a:t>
            </a:r>
            <a:r>
              <a:rPr lang="en" sz="1150">
                <a:solidFill>
                  <a:srgbClr val="FF0000"/>
                </a:solidFill>
                <a:highlight>
                  <a:srgbClr val="FFFFFF"/>
                </a:highlight>
              </a:rPr>
              <a:t>a restored work by the Rotterdam tile painter Cornelis Boumeester (1652-1733). His tile panel depicting the Warship Rotterdam and the Herring Fleet is in the collection of the Rijksmuseum, </a:t>
            </a:r>
            <a:r>
              <a:rPr lang="en" sz="1150">
                <a:solidFill>
                  <a:srgbClr val="FF0000"/>
                </a:solidFill>
                <a:uFill>
                  <a:noFill/>
                </a:uFill>
                <a:hlinkClick r:id="rId3"/>
              </a:rPr>
              <a:t>Amsterdam</a:t>
            </a:r>
            <a:r>
              <a:rPr lang="en" sz="1150">
                <a:solidFill>
                  <a:srgbClr val="303030"/>
                </a:solidFill>
                <a:highlight>
                  <a:srgbClr val="FFFFFF"/>
                </a:highlight>
              </a:rPr>
              <a:t>. Irma Boom replaced the original crest on the stern with the </a:t>
            </a:r>
            <a:r>
              <a:rPr lang="en" sz="1150">
                <a:solidFill>
                  <a:srgbClr val="026CB6"/>
                </a:solidFill>
                <a:uFill>
                  <a:noFill/>
                </a:uFill>
                <a:hlinkClick r:id="rId3"/>
              </a:rPr>
              <a:t>Amsterdam</a:t>
            </a:r>
            <a:r>
              <a:rPr lang="en" sz="1150">
                <a:solidFill>
                  <a:srgbClr val="303030"/>
                </a:solidFill>
                <a:highlight>
                  <a:srgbClr val="FFFFFF"/>
                </a:highlight>
              </a:rPr>
              <a:t> coat of arms. The cyclist or pedestrian leaves the old historic part of </a:t>
            </a:r>
            <a:r>
              <a:rPr lang="en" sz="1150">
                <a:solidFill>
                  <a:srgbClr val="026CB6"/>
                </a:solidFill>
                <a:uFill>
                  <a:noFill/>
                </a:uFill>
                <a:hlinkClick r:id="rId3"/>
              </a:rPr>
              <a:t>Amsterdam</a:t>
            </a:r>
            <a:r>
              <a:rPr lang="en" sz="1150">
                <a:solidFill>
                  <a:srgbClr val="303030"/>
                </a:solidFill>
                <a:highlight>
                  <a:srgbClr val="FFFFFF"/>
                </a:highlight>
              </a:rPr>
              <a:t> through Cuyperspassage and heads towards ‘new </a:t>
            </a:r>
            <a:r>
              <a:rPr lang="en" sz="1150">
                <a:solidFill>
                  <a:srgbClr val="026CB6"/>
                </a:solidFill>
                <a:uFill>
                  <a:noFill/>
                </a:uFill>
                <a:hlinkClick r:id="rId3"/>
              </a:rPr>
              <a:t>Amsterdam</a:t>
            </a:r>
            <a:r>
              <a:rPr lang="en" sz="1150">
                <a:solidFill>
                  <a:srgbClr val="303030"/>
                </a:solidFill>
                <a:highlight>
                  <a:srgbClr val="FFFFFF"/>
                </a:highlight>
              </a:rPr>
              <a:t>’ in the north, or vice versa. The tableau fades away towards the IJ-river, the lines of the original work gradually dissolving. Then it builds up again in an abstract form from light to dark blue, as if encouraging cyclists to slow down as the ferry comes into view. Its drawn lines and pixels also visualize the transition in art from the old to the new. The ceramic company, Royal Tichelaar Makkum, spent five years making the 46,000 wall tiles for the tableau, as well as 33,000 floor tiles, in the traditional Dutch tile size of 13 x 13 cm. In it, </a:t>
            </a:r>
            <a:r>
              <a:rPr lang="en" sz="1150">
                <a:solidFill>
                  <a:srgbClr val="FF0000"/>
                </a:solidFill>
                <a:highlight>
                  <a:srgbClr val="FFFFFF"/>
                </a:highlight>
              </a:rPr>
              <a:t>we see large and small merchant vessels, herring busses with nets in place, churning waves, gulls. The whole recalls old kitchens in </a:t>
            </a:r>
            <a:r>
              <a:rPr lang="en" sz="1150">
                <a:solidFill>
                  <a:srgbClr val="FF0000"/>
                </a:solidFill>
                <a:uFill>
                  <a:noFill/>
                </a:uFill>
                <a:hlinkClick r:id="rId3"/>
              </a:rPr>
              <a:t>Amsterdam</a:t>
            </a:r>
            <a:r>
              <a:rPr lang="en" sz="1150">
                <a:solidFill>
                  <a:srgbClr val="FF0000"/>
                </a:solidFill>
                <a:highlight>
                  <a:srgbClr val="FFFFFF"/>
                </a:highlight>
              </a:rPr>
              <a:t> canal houses</a:t>
            </a:r>
            <a:r>
              <a:rPr lang="en" sz="1150">
                <a:solidFill>
                  <a:srgbClr val="303030"/>
                </a:solidFill>
                <a:highlight>
                  <a:srgbClr val="FFFFFF"/>
                </a:highlight>
              </a:rPr>
              <a:t>, so that the tunnel is experienced as a safe place – as an urban room."</a:t>
            </a:r>
            <a:endParaRPr sz="1150">
              <a:solidFill>
                <a:srgbClr val="303030"/>
              </a:solidFill>
              <a:highlight>
                <a:srgbClr val="FFFFFF"/>
              </a:highlight>
            </a:endParaRPr>
          </a:p>
          <a:p>
            <a:pPr marL="0" lvl="0" indent="0" algn="l" rtl="0">
              <a:spcBef>
                <a:spcPts val="1600"/>
              </a:spcBef>
              <a:spcAft>
                <a:spcPts val="0"/>
              </a:spcAft>
              <a:buNone/>
            </a:pPr>
            <a:endParaRPr sz="1150">
              <a:solidFill>
                <a:srgbClr val="303030"/>
              </a:solidFill>
              <a:highlight>
                <a:srgbClr val="FFFFFF"/>
              </a:highlight>
            </a:endParaRPr>
          </a:p>
          <a:p>
            <a:pPr marL="0" lvl="0" indent="0" algn="l" rtl="0">
              <a:spcBef>
                <a:spcPts val="1600"/>
              </a:spcBef>
              <a:spcAft>
                <a:spcPts val="0"/>
              </a:spcAft>
              <a:buNone/>
            </a:pPr>
            <a:endParaRPr sz="1150">
              <a:solidFill>
                <a:srgbClr val="303030"/>
              </a:solidFill>
              <a:highlight>
                <a:srgbClr val="FFFFFF"/>
              </a:highlight>
            </a:endParaRPr>
          </a:p>
          <a:p>
            <a:pPr marL="0" lvl="0" indent="0" algn="l" rtl="0">
              <a:spcBef>
                <a:spcPts val="1600"/>
              </a:spcBef>
              <a:spcAft>
                <a:spcPts val="1600"/>
              </a:spcAft>
              <a:buNone/>
            </a:pPr>
            <a:r>
              <a:rPr lang="en" sz="1150">
                <a:solidFill>
                  <a:srgbClr val="303030"/>
                </a:solidFill>
                <a:highlight>
                  <a:srgbClr val="FFFFFF"/>
                </a:highlight>
              </a:rPr>
              <a:t>https://www.archdaily.com/780990/cuyperspassage-benthem-crouwel-architects</a:t>
            </a:r>
            <a:endParaRPr sz="1150">
              <a:solidFill>
                <a:srgbClr val="30303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33200" y="3976725"/>
            <a:ext cx="3777900" cy="11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43537"/>
                </a:solidFill>
                <a:highlight>
                  <a:srgbClr val="FFFFFF"/>
                </a:highlight>
                <a:latin typeface="Courier New"/>
                <a:ea typeface="Courier New"/>
                <a:cs typeface="Courier New"/>
                <a:sym typeface="Courier New"/>
              </a:rPr>
              <a:t>Tile Panel depicting the Warship Rotterdam and the Herring Fleet, </a:t>
            </a:r>
            <a:r>
              <a:rPr lang="en" sz="1200" u="sng">
                <a:solidFill>
                  <a:schemeClr val="hlink"/>
                </a:solidFill>
                <a:latin typeface="Courier New"/>
                <a:ea typeface="Courier New"/>
                <a:cs typeface="Courier New"/>
                <a:sym typeface="Courier New"/>
                <a:hlinkClick r:id="rId3"/>
              </a:rPr>
              <a:t>Cornelis Boumeester, </a:t>
            </a:r>
            <a:r>
              <a:rPr lang="en" sz="1200">
                <a:solidFill>
                  <a:srgbClr val="343537"/>
                </a:solidFill>
                <a:highlight>
                  <a:srgbClr val="FFFFFF"/>
                </a:highlight>
                <a:uFill>
                  <a:noFill/>
                </a:uFill>
                <a:latin typeface="Courier New"/>
                <a:ea typeface="Courier New"/>
                <a:cs typeface="Courier New"/>
                <a:sym typeface="Courier New"/>
                <a:hlinkClick r:id="rId3"/>
              </a:rPr>
              <a:t>c. 1700 - c. 1725, Rijksmuseum</a:t>
            </a:r>
            <a:endParaRPr sz="1200" u="sng">
              <a:solidFill>
                <a:schemeClr val="hlink"/>
              </a:solidFill>
              <a:latin typeface="Courier New"/>
              <a:ea typeface="Courier New"/>
              <a:cs typeface="Courier New"/>
              <a:sym typeface="Courier New"/>
              <a:hlinkClick r:id="rId3"/>
            </a:endParaRPr>
          </a:p>
          <a:p>
            <a:pPr marL="0" lvl="0" indent="0" algn="l" rtl="0">
              <a:spcBef>
                <a:spcPts val="0"/>
              </a:spcBef>
              <a:spcAft>
                <a:spcPts val="0"/>
              </a:spcAft>
              <a:buNone/>
            </a:pPr>
            <a:endParaRPr sz="1150">
              <a:solidFill>
                <a:srgbClr val="343537"/>
              </a:solidFill>
              <a:highlight>
                <a:srgbClr val="FFFFFF"/>
              </a:highlight>
              <a:latin typeface="Courier New"/>
              <a:ea typeface="Courier New"/>
              <a:cs typeface="Courier New"/>
              <a:sym typeface="Courier New"/>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7" name="Google Shape;77;p16"/>
          <p:cNvPicPr preferRelativeResize="0"/>
          <p:nvPr/>
        </p:nvPicPr>
        <p:blipFill>
          <a:blip r:embed="rId4">
            <a:alphaModFix/>
          </a:blip>
          <a:stretch>
            <a:fillRect/>
          </a:stretch>
        </p:blipFill>
        <p:spPr>
          <a:xfrm>
            <a:off x="13" y="77900"/>
            <a:ext cx="4388977" cy="3614628"/>
          </a:xfrm>
          <a:prstGeom prst="rect">
            <a:avLst/>
          </a:prstGeom>
          <a:noFill/>
          <a:ln>
            <a:noFill/>
          </a:ln>
        </p:spPr>
      </p:pic>
      <p:pic>
        <p:nvPicPr>
          <p:cNvPr id="78" name="Google Shape;78;p16"/>
          <p:cNvPicPr preferRelativeResize="0"/>
          <p:nvPr/>
        </p:nvPicPr>
        <p:blipFill rotWithShape="1">
          <a:blip r:embed="rId5">
            <a:alphaModFix/>
          </a:blip>
          <a:srcRect l="11221" t="1361"/>
          <a:stretch/>
        </p:blipFill>
        <p:spPr>
          <a:xfrm>
            <a:off x="4332650" y="102450"/>
            <a:ext cx="4811351" cy="3565525"/>
          </a:xfrm>
          <a:prstGeom prst="rect">
            <a:avLst/>
          </a:prstGeom>
          <a:noFill/>
          <a:ln>
            <a:noFill/>
          </a:ln>
        </p:spPr>
      </p:pic>
      <p:sp>
        <p:nvSpPr>
          <p:cNvPr id="79" name="Google Shape;79;p16"/>
          <p:cNvSpPr txBox="1"/>
          <p:nvPr/>
        </p:nvSpPr>
        <p:spPr>
          <a:xfrm>
            <a:off x="4725425" y="3976725"/>
            <a:ext cx="4107000" cy="8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ourier New"/>
                <a:ea typeface="Courier New"/>
                <a:cs typeface="Courier New"/>
                <a:sym typeface="Courier New"/>
              </a:rPr>
              <a:t>Cuyperspassage, Irma Boom Office, 2011</a:t>
            </a:r>
            <a:endParaRPr sz="1200">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Lato"/>
                <a:ea typeface="Lato"/>
                <a:cs typeface="Lato"/>
                <a:sym typeface="Lato"/>
              </a:rPr>
              <a:t>The Warship...and the harring fleet</a:t>
            </a:r>
            <a:endParaRPr b="1" i="1">
              <a:latin typeface="Lato"/>
              <a:ea typeface="Lato"/>
              <a:cs typeface="Lato"/>
              <a:sym typeface="Lato"/>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50" i="1">
              <a:solidFill>
                <a:srgbClr val="242422"/>
              </a:solidFill>
              <a:highlight>
                <a:srgbClr val="FFFFFF"/>
              </a:highlight>
              <a:latin typeface="Roboto"/>
              <a:ea typeface="Roboto"/>
              <a:cs typeface="Roboto"/>
              <a:sym typeface="Roboto"/>
            </a:endParaRPr>
          </a:p>
          <a:p>
            <a:pPr marL="0" lvl="0" indent="0" algn="l" rtl="0">
              <a:spcBef>
                <a:spcPts val="1600"/>
              </a:spcBef>
              <a:spcAft>
                <a:spcPts val="0"/>
              </a:spcAft>
              <a:buNone/>
            </a:pPr>
            <a:r>
              <a:rPr lang="en" sz="1650" i="1">
                <a:solidFill>
                  <a:srgbClr val="242422"/>
                </a:solidFill>
                <a:highlight>
                  <a:srgbClr val="FFFFFF"/>
                </a:highlight>
                <a:latin typeface="Roboto"/>
                <a:ea typeface="Roboto"/>
                <a:cs typeface="Roboto"/>
                <a:sym typeface="Roboto"/>
              </a:rPr>
              <a:t>The Dutch East India Company had a total of six shipyards: Amsterdam, Hoorn, Enkhuizen, Delft, Rotterdam and Middelburg. But the largest and most important by far was Amsterdam. Some half of the tonnage of all East India Company ships built between 1602 and 1799 came together here.</a:t>
            </a:r>
            <a:endParaRPr sz="1650" i="1">
              <a:solidFill>
                <a:srgbClr val="242422"/>
              </a:solidFill>
              <a:highlight>
                <a:srgbClr val="FFFFFF"/>
              </a:highlight>
              <a:latin typeface="Roboto"/>
              <a:ea typeface="Roboto"/>
              <a:cs typeface="Roboto"/>
              <a:sym typeface="Roboto"/>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1400"/>
              <a:t>(https://www.hetscheepvaartmuseum.com/collection/articles/695/east-india-company-shipyard-amsterdam)</a:t>
            </a:r>
            <a:endParaRPr sz="1400" i="1">
              <a:solidFill>
                <a:srgbClr val="242422"/>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Lato"/>
                <a:ea typeface="Lato"/>
                <a:cs typeface="Lato"/>
                <a:sym typeface="Lato"/>
              </a:rPr>
              <a:t>Points of departure</a:t>
            </a:r>
            <a:endParaRPr b="1">
              <a:latin typeface="Lato"/>
              <a:ea typeface="Lato"/>
              <a:cs typeface="Lato"/>
              <a:sym typeface="Lato"/>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ato"/>
              <a:ea typeface="Lato"/>
              <a:cs typeface="Lato"/>
              <a:sym typeface="Lato"/>
            </a:endParaRPr>
          </a:p>
          <a:p>
            <a:pPr marL="0" lvl="0" indent="0" algn="l" rtl="0">
              <a:spcBef>
                <a:spcPts val="1600"/>
              </a:spcBef>
              <a:spcAft>
                <a:spcPts val="0"/>
              </a:spcAft>
              <a:buNone/>
            </a:pPr>
            <a:r>
              <a:rPr lang="en" dirty="0">
                <a:latin typeface="Lato"/>
                <a:ea typeface="Lato"/>
                <a:cs typeface="Lato"/>
                <a:sym typeface="Lato"/>
              </a:rPr>
              <a:t>What is there? Visible and invisible</a:t>
            </a:r>
            <a:endParaRPr dirty="0">
              <a:latin typeface="Lato"/>
              <a:ea typeface="Lato"/>
              <a:cs typeface="Lato"/>
              <a:sym typeface="Lato"/>
            </a:endParaRPr>
          </a:p>
          <a:p>
            <a:pPr marL="0" lvl="0" indent="0" algn="l" rtl="0">
              <a:spcBef>
                <a:spcPts val="1600"/>
              </a:spcBef>
              <a:spcAft>
                <a:spcPts val="0"/>
              </a:spcAft>
              <a:buNone/>
            </a:pPr>
            <a:r>
              <a:rPr lang="en" dirty="0">
                <a:latin typeface="Lato"/>
                <a:ea typeface="Lato"/>
                <a:cs typeface="Lato"/>
                <a:sym typeface="Lato"/>
              </a:rPr>
              <a:t>Exploring different ways of relating with the cultural objects produced by the city for watching/ passing by/ photograph</a:t>
            </a:r>
            <a:endParaRPr dirty="0">
              <a:latin typeface="Lato"/>
              <a:ea typeface="Lato"/>
              <a:cs typeface="Lato"/>
              <a:sym typeface="Lato"/>
            </a:endParaRPr>
          </a:p>
          <a:p>
            <a:pPr marL="0" lvl="0" indent="0" algn="l" rtl="0">
              <a:spcBef>
                <a:spcPts val="1600"/>
              </a:spcBef>
              <a:spcAft>
                <a:spcPts val="1600"/>
              </a:spcAft>
              <a:buNone/>
            </a:pPr>
            <a:r>
              <a:rPr lang="en" dirty="0">
                <a:latin typeface="Lato"/>
                <a:ea typeface="Lato"/>
                <a:cs typeface="Lato"/>
                <a:sym typeface="Lato"/>
              </a:rPr>
              <a:t>Exposing - Performing the invisible/ Sounding the flag (or/and what else?) </a:t>
            </a:r>
            <a:endParaRPr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latin typeface="Lato"/>
                <a:ea typeface="Lato"/>
                <a:cs typeface="Lato"/>
                <a:sym typeface="Lato"/>
              </a:rPr>
              <a:t>INSPIRATIONAL THEORY</a:t>
            </a:r>
            <a:endParaRPr b="1" u="sng">
              <a:latin typeface="Lato"/>
              <a:ea typeface="Lato"/>
              <a:cs typeface="Lato"/>
              <a:sym typeface="Lato"/>
            </a:endParaRPr>
          </a:p>
        </p:txBody>
      </p:sp>
      <p:sp>
        <p:nvSpPr>
          <p:cNvPr id="97" name="Google Shape;97;p19"/>
          <p:cNvSpPr txBox="1">
            <a:spLocks noGrp="1"/>
          </p:cNvSpPr>
          <p:nvPr>
            <p:ph type="body" idx="1"/>
          </p:nvPr>
        </p:nvSpPr>
        <p:spPr>
          <a:xfrm>
            <a:off x="311700" y="1118250"/>
            <a:ext cx="8520600" cy="3669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00" i="1">
                <a:latin typeface="Lato"/>
                <a:ea typeface="Lato"/>
                <a:cs typeface="Lato"/>
                <a:sym typeface="Lato"/>
              </a:rPr>
              <a:t>"NATIONAL IDENTITY ..IS EMBEDDED IN ROUTINES OF LIFE, 'FLAGGINGS' ARE SO NUMEROUS AND FAMILIAR THAT THEY OPERATE MINDLESSLY ..THE REMEMBERING, NOT BEING EXPERIENCED AS REMEMBERING, IS, IN EFFECT, FORGOTTEN" .."IT CEASES TO APPEAR AS NATIONALISM, DISAPPEARING INTO THE '’NATURAL' ENVIRONMENT OF '’SOCIETIES'’  (Billig, 38)</a:t>
            </a:r>
            <a:endParaRPr sz="1200" i="1">
              <a:latin typeface="Lato"/>
              <a:ea typeface="Lato"/>
              <a:cs typeface="Lato"/>
              <a:sym typeface="Lato"/>
            </a:endParaRPr>
          </a:p>
          <a:p>
            <a:pPr marL="0" lvl="0" indent="0" algn="l" rtl="0">
              <a:spcBef>
                <a:spcPts val="1600"/>
              </a:spcBef>
              <a:spcAft>
                <a:spcPts val="0"/>
              </a:spcAft>
              <a:buNone/>
            </a:pPr>
            <a:endParaRPr sz="1400">
              <a:latin typeface="Lato"/>
              <a:ea typeface="Lato"/>
              <a:cs typeface="Lato"/>
              <a:sym typeface="Lato"/>
            </a:endParaRPr>
          </a:p>
          <a:p>
            <a:pPr marL="0" lvl="0" indent="0" algn="l" rtl="0">
              <a:spcBef>
                <a:spcPts val="1600"/>
              </a:spcBef>
              <a:spcAft>
                <a:spcPts val="0"/>
              </a:spcAft>
              <a:buNone/>
            </a:pPr>
            <a:r>
              <a:rPr lang="en" sz="1400">
                <a:latin typeface="Lato"/>
                <a:ea typeface="Lato"/>
                <a:cs typeface="Lato"/>
                <a:sym typeface="Lato"/>
              </a:rPr>
              <a:t>Michael Billig "Banal Nationalism"    → Invisible flaggings</a:t>
            </a:r>
            <a:endParaRPr sz="1400">
              <a:latin typeface="Lato"/>
              <a:ea typeface="Lato"/>
              <a:cs typeface="Lato"/>
              <a:sym typeface="Lato"/>
            </a:endParaRPr>
          </a:p>
          <a:p>
            <a:pPr marL="0" lvl="0" indent="0" algn="l" rtl="0">
              <a:spcBef>
                <a:spcPts val="1600"/>
              </a:spcBef>
              <a:spcAft>
                <a:spcPts val="0"/>
              </a:spcAft>
              <a:buNone/>
            </a:pPr>
            <a:r>
              <a:rPr lang="en" sz="1400">
                <a:latin typeface="Lato"/>
                <a:ea typeface="Lato"/>
                <a:cs typeface="Lato"/>
                <a:sym typeface="Lato"/>
              </a:rPr>
              <a:t>Michel De Certeau "Walking in the city"       → Pedestrian Tactics of Resistance </a:t>
            </a:r>
            <a:endParaRPr sz="1400">
              <a:latin typeface="Lato"/>
              <a:ea typeface="Lato"/>
              <a:cs typeface="Lato"/>
              <a:sym typeface="Lato"/>
            </a:endParaRPr>
          </a:p>
          <a:p>
            <a:pPr marL="0" lvl="0" indent="0" algn="l" rtl="0">
              <a:spcBef>
                <a:spcPts val="1600"/>
              </a:spcBef>
              <a:spcAft>
                <a:spcPts val="0"/>
              </a:spcAft>
              <a:buNone/>
            </a:pPr>
            <a:r>
              <a:rPr lang="en" sz="1400">
                <a:latin typeface="Lato"/>
                <a:ea typeface="Lato"/>
                <a:cs typeface="Lato"/>
                <a:sym typeface="Lato"/>
              </a:rPr>
              <a:t>W.J.T. Mitchell "What do pictures really want?"  → From smashing to sounding</a:t>
            </a:r>
            <a:endParaRPr sz="1400">
              <a:latin typeface="Lato"/>
              <a:ea typeface="Lato"/>
              <a:cs typeface="Lato"/>
              <a:sym typeface="Lato"/>
            </a:endParaRPr>
          </a:p>
          <a:p>
            <a:pPr marL="0" lvl="0" indent="0" algn="l" rtl="0">
              <a:spcBef>
                <a:spcPts val="1600"/>
              </a:spcBef>
              <a:spcAft>
                <a:spcPts val="0"/>
              </a:spcAft>
              <a:buNone/>
            </a:pPr>
            <a:r>
              <a:rPr lang="en" sz="1400">
                <a:latin typeface="Lato"/>
                <a:ea typeface="Lato"/>
                <a:cs typeface="Lato"/>
                <a:sym typeface="Lato"/>
              </a:rPr>
              <a:t>Gloria Wekker "White Innocence"  → Questioning the Dutch sense of self</a:t>
            </a:r>
            <a:endParaRPr sz="1400">
              <a:latin typeface="Lato"/>
              <a:ea typeface="Lato"/>
              <a:cs typeface="Lato"/>
              <a:sym typeface="Lato"/>
            </a:endParaRPr>
          </a:p>
          <a:p>
            <a:pPr marL="0" lvl="0" indent="0" algn="l" rtl="0">
              <a:spcBef>
                <a:spcPts val="1600"/>
              </a:spcBef>
              <a:spcAft>
                <a:spcPts val="0"/>
              </a:spcAft>
              <a:buNone/>
            </a:pPr>
            <a:r>
              <a:rPr lang="en" sz="1400">
                <a:latin typeface="Lato"/>
                <a:ea typeface="Lato"/>
                <a:cs typeface="Lato"/>
                <a:sym typeface="Lato"/>
              </a:rPr>
              <a:t>Judith Butler "Bodies in Alliance and the Politics of the Street → Bodies claiming the public space</a:t>
            </a:r>
            <a:endParaRPr sz="1400">
              <a:latin typeface="Lato"/>
              <a:ea typeface="Lato"/>
              <a:cs typeface="Lato"/>
              <a:sym typeface="Lato"/>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highlight>
                  <a:srgbClr val="FFFFFF"/>
                </a:highlight>
                <a:latin typeface="Lato"/>
                <a:ea typeface="Lato"/>
                <a:cs typeface="Lato"/>
                <a:sym typeface="Lato"/>
              </a:rPr>
              <a:t>A critical practice in which one strikes images "with just enough force to make them resonate, but not as much as to smash them"</a:t>
            </a:r>
            <a:endParaRPr sz="1400"/>
          </a:p>
        </p:txBody>
      </p:sp>
      <p:sp>
        <p:nvSpPr>
          <p:cNvPr id="103" name="Google Shape;103;p20"/>
          <p:cNvSpPr txBox="1">
            <a:spLocks noGrp="1"/>
          </p:cNvSpPr>
          <p:nvPr>
            <p:ph type="body" idx="1"/>
          </p:nvPr>
        </p:nvSpPr>
        <p:spPr>
          <a:xfrm>
            <a:off x="311700" y="1152475"/>
            <a:ext cx="8520600" cy="3623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"I think it may be time to rein in our notions of the political stakes</a:t>
            </a:r>
            <a:endParaRPr sz="11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in a critique of visual culture and to scale down the rhetoric of the "power of</a:t>
            </a:r>
            <a:endParaRPr sz="11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images." Images are certainly not powerless, but they may be a lot weaker than we</a:t>
            </a:r>
            <a:endParaRPr sz="11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think. The problem is to refine and complicate our estimate of their power and</a:t>
            </a:r>
            <a:endParaRPr sz="11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the way it works. That is why</a:t>
            </a:r>
            <a:r>
              <a:rPr lang="en" sz="1100">
                <a:solidFill>
                  <a:srgbClr val="FF0000"/>
                </a:solidFill>
                <a:latin typeface="Lato"/>
                <a:ea typeface="Lato"/>
                <a:cs typeface="Lato"/>
                <a:sym typeface="Lato"/>
              </a:rPr>
              <a:t> I shift the question from what pictures do  to what they</a:t>
            </a:r>
            <a:endParaRPr sz="1100">
              <a:solidFill>
                <a:srgbClr val="FF0000"/>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solidFill>
                  <a:srgbClr val="FF0000"/>
                </a:solidFill>
                <a:latin typeface="Lato"/>
                <a:ea typeface="Lato"/>
                <a:cs typeface="Lato"/>
                <a:sym typeface="Lato"/>
              </a:rPr>
              <a:t>want,  from power to desire, from the model of the dominant power to be</a:t>
            </a:r>
            <a:endParaRPr sz="1100">
              <a:solidFill>
                <a:srgbClr val="FF0000"/>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solidFill>
                  <a:srgbClr val="FF0000"/>
                </a:solidFill>
                <a:latin typeface="Lato"/>
                <a:ea typeface="Lato"/>
                <a:cs typeface="Lato"/>
                <a:sym typeface="Lato"/>
              </a:rPr>
              <a:t>opposed, to the model of the subaltern to be interrogated or (better) to be invited</a:t>
            </a:r>
            <a:endParaRPr sz="1100">
              <a:solidFill>
                <a:srgbClr val="FF0000"/>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solidFill>
                  <a:srgbClr val="FF0000"/>
                </a:solidFill>
                <a:latin typeface="Lato"/>
                <a:ea typeface="Lato"/>
                <a:cs typeface="Lato"/>
                <a:sym typeface="Lato"/>
              </a:rPr>
              <a:t>to speak.</a:t>
            </a:r>
            <a:r>
              <a:rPr lang="en" sz="1100">
                <a:latin typeface="Lato"/>
                <a:ea typeface="Lato"/>
                <a:cs typeface="Lato"/>
                <a:sym typeface="Lato"/>
              </a:rPr>
              <a:t> If the power of images is like the power of the weak, that may be why</a:t>
            </a:r>
            <a:endParaRPr sz="11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their desire is correspondingly strong, to make up for their actual impotence. We</a:t>
            </a:r>
            <a:endParaRPr sz="11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sz="1100">
                <a:latin typeface="Lato"/>
                <a:ea typeface="Lato"/>
                <a:cs typeface="Lato"/>
                <a:sym typeface="Lato"/>
              </a:rPr>
              <a:t>as critics may want pictures to be stronger than they actually are in order to give</a:t>
            </a:r>
            <a:endParaRPr sz="1100">
              <a:latin typeface="Lato"/>
              <a:ea typeface="Lato"/>
              <a:cs typeface="Lato"/>
              <a:sym typeface="Lato"/>
            </a:endParaRPr>
          </a:p>
          <a:p>
            <a:pPr marL="0" lvl="0" indent="0" algn="l" rtl="0">
              <a:lnSpc>
                <a:spcPct val="100000"/>
              </a:lnSpc>
              <a:spcBef>
                <a:spcPts val="0"/>
              </a:spcBef>
              <a:spcAft>
                <a:spcPts val="0"/>
              </a:spcAft>
              <a:buNone/>
            </a:pPr>
            <a:r>
              <a:rPr lang="en" sz="1100">
                <a:latin typeface="Lato"/>
                <a:ea typeface="Lato"/>
                <a:cs typeface="Lato"/>
                <a:sym typeface="Lato"/>
              </a:rPr>
              <a:t>ourselves a sense of power in opposing, exposing, or praising them. "(Mitchell,74)</a:t>
            </a:r>
            <a:endParaRPr sz="1100">
              <a:latin typeface="Lato"/>
              <a:ea typeface="Lato"/>
              <a:cs typeface="Lato"/>
              <a:sym typeface="Lato"/>
            </a:endParaRPr>
          </a:p>
          <a:p>
            <a:pPr marL="0" lvl="0" indent="0" algn="l" rtl="0">
              <a:lnSpc>
                <a:spcPct val="100000"/>
              </a:lnSpc>
              <a:spcBef>
                <a:spcPts val="0"/>
              </a:spcBef>
              <a:spcAft>
                <a:spcPts val="0"/>
              </a:spcAft>
              <a:buNone/>
            </a:pPr>
            <a:endParaRPr sz="1100">
              <a:latin typeface="Lato"/>
              <a:ea typeface="Lato"/>
              <a:cs typeface="Lato"/>
              <a:sym typeface="Lato"/>
            </a:endParaRPr>
          </a:p>
          <a:p>
            <a:pPr marL="0" lvl="0" indent="0" algn="l" rtl="0">
              <a:lnSpc>
                <a:spcPct val="100000"/>
              </a:lnSpc>
              <a:spcBef>
                <a:spcPts val="0"/>
              </a:spcBef>
              <a:spcAft>
                <a:spcPts val="0"/>
              </a:spcAft>
              <a:buNone/>
            </a:pPr>
            <a:endParaRPr sz="1100" b="1">
              <a:latin typeface="Lato"/>
              <a:ea typeface="Lato"/>
              <a:cs typeface="Lato"/>
              <a:sym typeface="Lato"/>
            </a:endParaRPr>
          </a:p>
          <a:p>
            <a:pPr marL="0" lvl="0" indent="0" algn="l" rtl="0">
              <a:lnSpc>
                <a:spcPct val="100000"/>
              </a:lnSpc>
              <a:spcBef>
                <a:spcPts val="0"/>
              </a:spcBef>
              <a:spcAft>
                <a:spcPts val="0"/>
              </a:spcAft>
              <a:buNone/>
            </a:pPr>
            <a:r>
              <a:rPr lang="en" sz="1200">
                <a:solidFill>
                  <a:srgbClr val="444444"/>
                </a:solidFill>
                <a:highlight>
                  <a:srgbClr val="FFFFFF"/>
                </a:highlight>
                <a:latin typeface="Lato"/>
                <a:ea typeface="Lato"/>
                <a:cs typeface="Lato"/>
                <a:sym typeface="Lato"/>
              </a:rPr>
              <a:t>"Nietzsche tells us that he will "philosophize with a hammer," striking not at temporary idols, but at the "eternal idols" that have mystified the entire philosophical tradition. What is sometimes forgotten is that he goes on to elaborate the metaphor of t</a:t>
            </a:r>
            <a:r>
              <a:rPr lang="en" sz="1200">
                <a:solidFill>
                  <a:srgbClr val="FF0000"/>
                </a:solidFill>
                <a:highlight>
                  <a:srgbClr val="FFFFFF"/>
                </a:highlight>
                <a:latin typeface="Lato"/>
                <a:ea typeface="Lato"/>
                <a:cs typeface="Lato"/>
                <a:sym typeface="Lato"/>
              </a:rPr>
              <a:t>he hammer, depicting it not as an instrument for destruction, but for "sounding the idols."</a:t>
            </a:r>
            <a:r>
              <a:rPr lang="en" sz="1200">
                <a:solidFill>
                  <a:srgbClr val="444444"/>
                </a:solidFill>
                <a:highlight>
                  <a:srgbClr val="FFFFFF"/>
                </a:highlight>
                <a:latin typeface="Lato"/>
                <a:ea typeface="Lato"/>
                <a:cs typeface="Lato"/>
                <a:sym typeface="Lato"/>
              </a:rPr>
              <a:t> In case we miss the point, he even goes on to elaborate it further by trading in the figure of the hammer for that of the "tuning fork" as the instrument for striking the idols. "</a:t>
            </a:r>
            <a:endParaRPr sz="1200">
              <a:solidFill>
                <a:srgbClr val="444444"/>
              </a:solidFill>
              <a:highlight>
                <a:srgbClr val="FFFFFF"/>
              </a:highlight>
              <a:latin typeface="Lato"/>
              <a:ea typeface="Lato"/>
              <a:cs typeface="Lato"/>
              <a:sym typeface="Lato"/>
            </a:endParaRPr>
          </a:p>
          <a:p>
            <a:pPr marL="0" lvl="0" indent="0" algn="l" rtl="0">
              <a:lnSpc>
                <a:spcPct val="100000"/>
              </a:lnSpc>
              <a:spcBef>
                <a:spcPts val="0"/>
              </a:spcBef>
              <a:spcAft>
                <a:spcPts val="0"/>
              </a:spcAft>
              <a:buNone/>
            </a:pPr>
            <a:endParaRPr sz="1200">
              <a:solidFill>
                <a:srgbClr val="444444"/>
              </a:solidFill>
              <a:highlight>
                <a:srgbClr val="FFFFFF"/>
              </a:highlight>
              <a:latin typeface="Lato"/>
              <a:ea typeface="Lato"/>
              <a:cs typeface="Lato"/>
              <a:sym typeface="Lato"/>
            </a:endParaRPr>
          </a:p>
          <a:p>
            <a:pPr marL="0" lvl="0" indent="0" algn="l" rtl="0">
              <a:lnSpc>
                <a:spcPct val="100000"/>
              </a:lnSpc>
              <a:spcBef>
                <a:spcPts val="0"/>
              </a:spcBef>
              <a:spcAft>
                <a:spcPts val="0"/>
              </a:spcAft>
              <a:buNone/>
            </a:pPr>
            <a:r>
              <a:rPr lang="en" sz="1100">
                <a:latin typeface="Lato"/>
                <a:ea typeface="Lato"/>
                <a:cs typeface="Lato"/>
                <a:sym typeface="Lato"/>
              </a:rPr>
              <a:t>(http://www.visual-studies.com/interviews/mitchell.html)</a:t>
            </a:r>
            <a:endParaRPr sz="1100">
              <a:solidFill>
                <a:srgbClr val="444444"/>
              </a:solidFill>
              <a:highlight>
                <a:srgbClr val="FFFFFF"/>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396050"/>
            <a:ext cx="3602100" cy="62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inyon Script"/>
                <a:ea typeface="Pinyon Script"/>
                <a:cs typeface="Pinyon Script"/>
                <a:sym typeface="Pinyon Script"/>
              </a:rPr>
              <a:t>An innocent performance</a:t>
            </a:r>
            <a:endParaRPr>
              <a:latin typeface="Pinyon Script"/>
              <a:ea typeface="Pinyon Script"/>
              <a:cs typeface="Pinyon Script"/>
              <a:sym typeface="Pinyon Script"/>
            </a:endParaRPr>
          </a:p>
        </p:txBody>
      </p:sp>
      <p:sp>
        <p:nvSpPr>
          <p:cNvPr id="109" name="Google Shape;109;p21"/>
          <p:cNvSpPr txBox="1">
            <a:spLocks noGrp="1"/>
          </p:cNvSpPr>
          <p:nvPr>
            <p:ph type="body" idx="1"/>
          </p:nvPr>
        </p:nvSpPr>
        <p:spPr>
          <a:xfrm>
            <a:off x="311700" y="1199775"/>
            <a:ext cx="3488400" cy="33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matic SC"/>
                <a:ea typeface="Amatic SC"/>
                <a:cs typeface="Amatic SC"/>
                <a:sym typeface="Amatic SC"/>
              </a:rPr>
              <a:t>Children / folk sailors songs</a:t>
            </a:r>
            <a:endParaRPr>
              <a:latin typeface="Amatic SC"/>
              <a:ea typeface="Amatic SC"/>
              <a:cs typeface="Amatic SC"/>
              <a:sym typeface="Amatic SC"/>
            </a:endParaRPr>
          </a:p>
          <a:p>
            <a:pPr marL="0" lvl="0" indent="0" algn="l" rtl="0">
              <a:lnSpc>
                <a:spcPct val="100000"/>
              </a:lnSpc>
              <a:spcBef>
                <a:spcPts val="1600"/>
              </a:spcBef>
              <a:spcAft>
                <a:spcPts val="0"/>
              </a:spcAft>
              <a:buClr>
                <a:schemeClr val="dk1"/>
              </a:buClr>
              <a:buSzPts val="1100"/>
              <a:buFont typeface="Arial"/>
              <a:buNone/>
            </a:pPr>
            <a:endParaRPr/>
          </a:p>
        </p:txBody>
      </p:sp>
      <p:pic>
        <p:nvPicPr>
          <p:cNvPr id="110" name="Google Shape;110;p21"/>
          <p:cNvPicPr preferRelativeResize="0"/>
          <p:nvPr/>
        </p:nvPicPr>
        <p:blipFill>
          <a:blip r:embed="rId3">
            <a:alphaModFix/>
          </a:blip>
          <a:stretch>
            <a:fillRect/>
          </a:stretch>
        </p:blipFill>
        <p:spPr>
          <a:xfrm>
            <a:off x="3800211" y="0"/>
            <a:ext cx="5343778" cy="5143500"/>
          </a:xfrm>
          <a:prstGeom prst="rect">
            <a:avLst/>
          </a:prstGeom>
          <a:noFill/>
          <a:ln>
            <a:noFill/>
          </a:ln>
        </p:spPr>
      </p:pic>
      <p:pic>
        <p:nvPicPr>
          <p:cNvPr id="111" name="Google Shape;111;p21"/>
          <p:cNvPicPr preferRelativeResize="0"/>
          <p:nvPr/>
        </p:nvPicPr>
        <p:blipFill>
          <a:blip r:embed="rId4">
            <a:alphaModFix/>
          </a:blip>
          <a:stretch>
            <a:fillRect/>
          </a:stretch>
        </p:blipFill>
        <p:spPr>
          <a:xfrm>
            <a:off x="433152" y="2143300"/>
            <a:ext cx="3488400" cy="2616293"/>
          </a:xfrm>
          <a:prstGeom prst="rect">
            <a:avLst/>
          </a:prstGeom>
          <a:noFill/>
          <a:ln>
            <a:noFill/>
          </a:ln>
        </p:spPr>
      </p:pic>
      <p:pic>
        <p:nvPicPr>
          <p:cNvPr id="112" name="Google Shape;112;p21"/>
          <p:cNvPicPr preferRelativeResize="0"/>
          <p:nvPr/>
        </p:nvPicPr>
        <p:blipFill rotWithShape="1">
          <a:blip r:embed="rId5">
            <a:alphaModFix/>
          </a:blip>
          <a:srcRect l="18248" t="14255" r="18255" b="21732"/>
          <a:stretch/>
        </p:blipFill>
        <p:spPr>
          <a:xfrm>
            <a:off x="1484200" y="2345550"/>
            <a:ext cx="1386300" cy="19569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24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1224</Words>
  <Application>Microsoft Macintosh PowerPoint</Application>
  <PresentationFormat>On-screen Show (16:9)</PresentationFormat>
  <Paragraphs>57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Lato</vt:lpstr>
      <vt:lpstr>Arial</vt:lpstr>
      <vt:lpstr>Courier New</vt:lpstr>
      <vt:lpstr>Pinyon Script</vt:lpstr>
      <vt:lpstr>Roboto</vt:lpstr>
      <vt:lpstr>Amatic SC</vt:lpstr>
      <vt:lpstr>Simple Light</vt:lpstr>
      <vt:lpstr>PowerPoint Presentation</vt:lpstr>
      <vt:lpstr>The Cuyperspassage (named after Pierre Cuyper, the architect of the Rijksmuseum and Central Station) </vt:lpstr>
      <vt:lpstr>A Urban Room:       a kitchen ... a bathroom</vt:lpstr>
      <vt:lpstr>Tile Panel depicting the Warship Rotterdam and the Herring Fleet, Cornelis Boumeester, c. 1700 - c. 1725, Rijksmuseum </vt:lpstr>
      <vt:lpstr>The Warship...and the harring fleet</vt:lpstr>
      <vt:lpstr>Points of departure</vt:lpstr>
      <vt:lpstr>INSPIRATIONAL THEORY</vt:lpstr>
      <vt:lpstr>A critical practice in which one strikes images "with just enough force to make them resonate, but not as much as to smash them"</vt:lpstr>
      <vt:lpstr>An innocent performance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Aylin Kuryel</cp:lastModifiedBy>
  <cp:revision>1</cp:revision>
  <dcterms:modified xsi:type="dcterms:W3CDTF">2023-11-06T21:58:40Z</dcterms:modified>
</cp:coreProperties>
</file>