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EB 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z92i/SDyG4ytc6N6WzcamZpKO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EBGaramond-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EBGaramon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3050" y="-663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3050" y="-663"/>
            <a:ext cx="12188952" cy="6858000"/>
          </a:xfrm>
          <a:prstGeom prst="rect">
            <a:avLst/>
          </a:prstGeom>
          <a:gradFill>
            <a:gsLst>
              <a:gs pos="0">
                <a:srgbClr val="4D4EE6">
                  <a:alpha val="60000"/>
                </a:srgbClr>
              </a:gs>
              <a:gs pos="100000">
                <a:srgbClr val="F900A0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12"/>
          <p:cNvSpPr/>
          <p:nvPr/>
        </p:nvSpPr>
        <p:spPr>
          <a:xfrm rot="-54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rgbClr val="FFCAEC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21;p12"/>
          <p:cNvSpPr/>
          <p:nvPr/>
        </p:nvSpPr>
        <p:spPr>
          <a:xfrm rot="-54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rgbClr val="F900A0">
                  <a:alpha val="40000"/>
                </a:srgbClr>
              </a:gs>
              <a:gs pos="100000">
                <a:srgbClr val="7162FE">
                  <a:alpha val="2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22;p12"/>
          <p:cNvSpPr/>
          <p:nvPr/>
        </p:nvSpPr>
        <p:spPr>
          <a:xfrm rot="-54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rgbClr val="F900A0">
                  <a:alpha val="20000"/>
                </a:srgbClr>
              </a:gs>
              <a:gs pos="100000">
                <a:srgbClr val="7162FE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Tag=CustomerPhoto&#10;Crop=1&#10;Align=N/A" id="23" name="Google Shape;23;p1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3048" y="-663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>
            <p:ph type="ctrTitle"/>
          </p:nvPr>
        </p:nvSpPr>
        <p:spPr>
          <a:xfrm>
            <a:off x="1527050" y="11217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1527050" y="3600450"/>
            <a:ext cx="9144000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 showMasterSp="0">
  <p:cSld name="Summar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841248" y="857251"/>
            <a:ext cx="6156051" cy="2076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841247" y="3190875"/>
            <a:ext cx="6156052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2200"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1"/>
          <p:cNvSpPr txBox="1"/>
          <p:nvPr/>
        </p:nvSpPr>
        <p:spPr>
          <a:xfrm>
            <a:off x="841248" y="6429375"/>
            <a:ext cx="26467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12/8/2022</a:t>
            </a:r>
            <a:endParaRPr sz="900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4044696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SAMPLE FOOTER TEXT</a:t>
            </a:r>
            <a:endParaRPr sz="900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613648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900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7424928" y="484632"/>
            <a:ext cx="4279392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0" name="Google Shape;120;p21"/>
          <p:cNvSpPr/>
          <p:nvPr>
            <p:ph idx="3" type="pic"/>
          </p:nvPr>
        </p:nvSpPr>
        <p:spPr>
          <a:xfrm>
            <a:off x="7424928" y="3511296"/>
            <a:ext cx="4279392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841248" y="3893769"/>
            <a:ext cx="5992550" cy="2319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/>
          <p:nvPr>
            <p:ph idx="2" type="pic"/>
          </p:nvPr>
        </p:nvSpPr>
        <p:spPr>
          <a:xfrm>
            <a:off x="493776" y="484632"/>
            <a:ext cx="11210544" cy="31912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6979133" y="3893770"/>
            <a:ext cx="4377714" cy="2319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0" type="dt"/>
          </p:nvPr>
        </p:nvSpPr>
        <p:spPr>
          <a:xfrm>
            <a:off x="838200" y="64184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EB Garamon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p24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EB Garamon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838200" y="2057399"/>
            <a:ext cx="5181600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2" type="body"/>
          </p:nvPr>
        </p:nvSpPr>
        <p:spPr>
          <a:xfrm>
            <a:off x="6172200" y="2057399"/>
            <a:ext cx="5181600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▪"/>
              <a:defRPr sz="3200"/>
            </a:lvl1pPr>
            <a:lvl2pPr indent="-3708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Char char="▪"/>
              <a:defRPr sz="2800"/>
            </a:lvl2pPr>
            <a:lvl3pPr indent="-3505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Char char="▪"/>
              <a:defRPr sz="24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4pPr>
            <a:lvl5pPr indent="-3302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28"/>
          <p:cNvSpPr txBox="1"/>
          <p:nvPr>
            <p:ph idx="2" type="body"/>
          </p:nvPr>
        </p:nvSpPr>
        <p:spPr>
          <a:xfrm>
            <a:off x="839788" y="2209800"/>
            <a:ext cx="3932237" cy="3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0" name="Google Shape;160;p28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9"/>
          <p:cNvSpPr/>
          <p:nvPr>
            <p:ph idx="2" type="pic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839788" y="2209800"/>
            <a:ext cx="3932237" cy="3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7" name="Google Shape;167;p29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Google Shape;28;p13"/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fmla="val 7164" name="adj1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838200" y="914399"/>
            <a:ext cx="5992550" cy="2827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6976085" y="914400"/>
            <a:ext cx="4377714" cy="2827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3"/>
          <p:cNvSpPr/>
          <p:nvPr>
            <p:ph idx="2" type="pic"/>
          </p:nvPr>
        </p:nvSpPr>
        <p:spPr>
          <a:xfrm>
            <a:off x="490538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" name="Google Shape;32;p13"/>
          <p:cNvSpPr/>
          <p:nvPr>
            <p:ph idx="3" type="pic"/>
          </p:nvPr>
        </p:nvSpPr>
        <p:spPr>
          <a:xfrm>
            <a:off x="3291840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3" name="Google Shape;33;p13"/>
          <p:cNvSpPr/>
          <p:nvPr>
            <p:ph idx="4" type="pic"/>
          </p:nvPr>
        </p:nvSpPr>
        <p:spPr>
          <a:xfrm>
            <a:off x="6099048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4" name="Google Shape;34;p13"/>
          <p:cNvSpPr/>
          <p:nvPr>
            <p:ph idx="5" type="pic"/>
          </p:nvPr>
        </p:nvSpPr>
        <p:spPr>
          <a:xfrm>
            <a:off x="8906256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showMasterSp="0">
  <p:cSld name="Introduc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841249" y="857251"/>
            <a:ext cx="5914937" cy="2076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841248" y="3190875"/>
            <a:ext cx="5914938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/>
          <p:nvPr>
            <p:ph idx="2" type="pic"/>
          </p:nvPr>
        </p:nvSpPr>
        <p:spPr>
          <a:xfrm>
            <a:off x="7589520" y="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3" name="Google Shape;43;p14"/>
          <p:cNvSpPr/>
          <p:nvPr>
            <p:ph idx="3" type="pic"/>
          </p:nvPr>
        </p:nvSpPr>
        <p:spPr>
          <a:xfrm>
            <a:off x="7589520" y="228600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4" name="Google Shape;44;p14"/>
          <p:cNvSpPr/>
          <p:nvPr>
            <p:ph idx="4" type="pic"/>
          </p:nvPr>
        </p:nvSpPr>
        <p:spPr>
          <a:xfrm>
            <a:off x="7589520" y="457200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 showMasterSp="0">
  <p:cSld name="Section Brea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/>
          <p:nvPr/>
        </p:nvSpPr>
        <p:spPr>
          <a:xfrm>
            <a:off x="9277" y="9278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" name="Google Shape;49;p15"/>
          <p:cNvSpPr/>
          <p:nvPr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" name="Google Shape;50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gradFill>
            <a:gsLst>
              <a:gs pos="0">
                <a:srgbClr val="4D4EE6">
                  <a:alpha val="60000"/>
                </a:srgbClr>
              </a:gs>
              <a:gs pos="100000">
                <a:srgbClr val="F900A0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33186" y="9279"/>
            <a:ext cx="5770017" cy="2411171"/>
          </a:xfrm>
          <a:custGeom>
            <a:rect b="b" l="l" r="r" t="t"/>
            <a:pathLst>
              <a:path extrusionOk="0" h="2411171" w="5770017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Google Shape;52;p15"/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fmla="val 7164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15"/>
          <p:cNvSpPr txBox="1"/>
          <p:nvPr>
            <p:ph type="ctrTitle"/>
          </p:nvPr>
        </p:nvSpPr>
        <p:spPr>
          <a:xfrm>
            <a:off x="847477" y="1131641"/>
            <a:ext cx="532261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/>
          <p:nvPr>
            <p:ph idx="2" type="pic"/>
          </p:nvPr>
        </p:nvSpPr>
        <p:spPr>
          <a:xfrm>
            <a:off x="6784848" y="905256"/>
            <a:ext cx="4581144" cy="2450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5" name="Google Shape;55;p15"/>
          <p:cNvSpPr/>
          <p:nvPr>
            <p:ph idx="3" type="pic"/>
          </p:nvPr>
        </p:nvSpPr>
        <p:spPr>
          <a:xfrm>
            <a:off x="6784848" y="3520440"/>
            <a:ext cx="4581144" cy="2450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838200" y="3600450"/>
            <a:ext cx="5322888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Chart Timeline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▪"/>
              <a:defRPr/>
            </a:lvl1pPr>
            <a:lvl2pPr indent="-3708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Font typeface="Noto Sans Symbols"/>
              <a:buChar char="▪"/>
              <a:defRPr/>
            </a:lvl2pPr>
            <a:lvl3pPr indent="-3505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Font typeface="Noto Sans Symbols"/>
              <a:buChar char="▪"/>
              <a:defRPr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4pPr>
            <a:lvl5pPr indent="-3302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-38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-389" y="0"/>
            <a:ext cx="12188952" cy="6858000"/>
          </a:xfrm>
          <a:prstGeom prst="frame">
            <a:avLst>
              <a:gd fmla="val 7164" name="adj1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6096" y="484632"/>
            <a:ext cx="12179808" cy="5907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838200" y="1271016"/>
            <a:ext cx="480060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838200" y="4835779"/>
            <a:ext cx="4800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>
            <p:ph idx="2" type="pic"/>
          </p:nvPr>
        </p:nvSpPr>
        <p:spPr>
          <a:xfrm>
            <a:off x="740664" y="2240280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6" name="Google Shape;76;p18"/>
          <p:cNvSpPr/>
          <p:nvPr>
            <p:ph idx="3" type="pic"/>
          </p:nvPr>
        </p:nvSpPr>
        <p:spPr>
          <a:xfrm>
            <a:off x="3538728" y="2240280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7" name="Google Shape;77;p18"/>
          <p:cNvSpPr/>
          <p:nvPr>
            <p:ph idx="4" type="pic"/>
          </p:nvPr>
        </p:nvSpPr>
        <p:spPr>
          <a:xfrm>
            <a:off x="6345936" y="2267712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8" name="Google Shape;78;p18"/>
          <p:cNvSpPr/>
          <p:nvPr>
            <p:ph idx="5" type="pic"/>
          </p:nvPr>
        </p:nvSpPr>
        <p:spPr>
          <a:xfrm>
            <a:off x="9153144" y="2267712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741363" y="4733925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6" type="body"/>
          </p:nvPr>
        </p:nvSpPr>
        <p:spPr>
          <a:xfrm>
            <a:off x="740664" y="53431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7" type="body"/>
          </p:nvPr>
        </p:nvSpPr>
        <p:spPr>
          <a:xfrm>
            <a:off x="3538728" y="4733925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8" type="body"/>
          </p:nvPr>
        </p:nvSpPr>
        <p:spPr>
          <a:xfrm>
            <a:off x="3538029" y="53431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9" type="body"/>
          </p:nvPr>
        </p:nvSpPr>
        <p:spPr>
          <a:xfrm>
            <a:off x="6367973" y="47335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3" type="body"/>
          </p:nvPr>
        </p:nvSpPr>
        <p:spPr>
          <a:xfrm>
            <a:off x="6367274" y="5342763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4" type="body"/>
          </p:nvPr>
        </p:nvSpPr>
        <p:spPr>
          <a:xfrm>
            <a:off x="9164639" y="4737100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5" type="body"/>
          </p:nvPr>
        </p:nvSpPr>
        <p:spPr>
          <a:xfrm>
            <a:off x="9163940" y="5346319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 (comparison slide)">
  <p:cSld name="Content 2 column (comparison slide)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839788" y="2560320"/>
            <a:ext cx="5157787" cy="34464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6172200" y="2560320"/>
            <a:ext cx="5183188" cy="3446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1pPr>
            <a:lvl2pPr indent="-32004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2pPr>
            <a:lvl3pPr indent="-32003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3pPr>
            <a:lvl4pPr indent="-32003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4pPr>
            <a:lvl5pPr indent="-32003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3" type="body"/>
          </p:nvPr>
        </p:nvSpPr>
        <p:spPr>
          <a:xfrm>
            <a:off x="839787" y="2011680"/>
            <a:ext cx="5157787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19"/>
          <p:cNvSpPr txBox="1"/>
          <p:nvPr>
            <p:ph idx="4" type="body"/>
          </p:nvPr>
        </p:nvSpPr>
        <p:spPr>
          <a:xfrm>
            <a:off x="6169027" y="2011680"/>
            <a:ext cx="5183187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 column">
  <p:cSld name="Content 3 colum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839788" y="68580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839788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839788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972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indent="-299719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indent="-29971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indent="-29972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3" type="body"/>
          </p:nvPr>
        </p:nvSpPr>
        <p:spPr>
          <a:xfrm>
            <a:off x="4404360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0"/>
          <p:cNvSpPr txBox="1"/>
          <p:nvPr>
            <p:ph idx="4" type="body"/>
          </p:nvPr>
        </p:nvSpPr>
        <p:spPr>
          <a:xfrm>
            <a:off x="4404360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972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indent="-299719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indent="-29971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indent="-29972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5" type="body"/>
          </p:nvPr>
        </p:nvSpPr>
        <p:spPr>
          <a:xfrm>
            <a:off x="7968934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20"/>
          <p:cNvSpPr txBox="1"/>
          <p:nvPr>
            <p:ph idx="6" type="body"/>
          </p:nvPr>
        </p:nvSpPr>
        <p:spPr>
          <a:xfrm>
            <a:off x="7968934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972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indent="-299719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indent="-299719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indent="-29972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fmla="val 7164" name="adj1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1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  <a:defRPr b="0" i="0" sz="5200" u="none" cap="none" strike="noStrike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4D9F9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7084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0519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bbc.com/news/world-europe-41318198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>
            <p:ph type="ctrTitle"/>
          </p:nvPr>
        </p:nvSpPr>
        <p:spPr>
          <a:xfrm>
            <a:off x="1527050" y="11217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</a:pPr>
            <a:r>
              <a:rPr lang="en-GB"/>
              <a:t>Operation Mistletoe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533400" y="553963"/>
            <a:ext cx="111318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we going to solve this problem, you ask?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Amsterdam we  have 35 urinals. Urinals which allow only men to pee in public whenever there is need to. We have Amsterdam curl or Retractable urinals, or the other </a:t>
            </a:r>
            <a:r>
              <a:rPr lang="en-GB" sz="1800">
                <a:solidFill>
                  <a:schemeClr val="dk1"/>
                </a:solidFill>
              </a:rPr>
              <a:t>urinals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 city of Amsterdam likes to label them on their map of public toilets.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replace a couple of those Amsterdam curl urinals or Retractable urinals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the other urinals with public toilets that are accessible for women in wheelchairs? </a:t>
            </a:r>
            <a:endParaRPr/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65" y="3429000"/>
            <a:ext cx="5010785" cy="25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5657850" y="4152169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enough intersectional issues.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not make menstruating one of them.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/>
          <p:nvPr>
            <p:ph idx="1" type="body"/>
          </p:nvPr>
        </p:nvSpPr>
        <p:spPr>
          <a:xfrm>
            <a:off x="6976085" y="914400"/>
            <a:ext cx="4377714" cy="2827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/>
              <a:t>Topic one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/>
              <a:t>Topic two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/>
              <a:t>Topic three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/>
              <a:t>Topic four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/>
              <a:t>Topic five</a:t>
            </a:r>
            <a:endParaRPr/>
          </a:p>
        </p:txBody>
      </p:sp>
      <p:sp>
        <p:nvSpPr>
          <p:cNvPr id="180" name="Google Shape;180;p2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2"/>
          <p:cNvSpPr txBox="1"/>
          <p:nvPr>
            <p:ph type="title"/>
          </p:nvPr>
        </p:nvSpPr>
        <p:spPr>
          <a:xfrm>
            <a:off x="838200" y="914399"/>
            <a:ext cx="5992550" cy="2827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</a:pPr>
            <a:r>
              <a:t/>
            </a:r>
            <a:endParaRPr/>
          </a:p>
        </p:txBody>
      </p:sp>
      <p:pic>
        <p:nvPicPr>
          <p:cNvPr descr="Map&#10;&#10;Description automatically generated" id="182" name="Google Shape;1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93" y="461639"/>
            <a:ext cx="11203621" cy="596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>
            <p:ph idx="1" type="body"/>
          </p:nvPr>
        </p:nvSpPr>
        <p:spPr>
          <a:xfrm>
            <a:off x="5372100" y="596283"/>
            <a:ext cx="5981699" cy="3145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0" i="0" lang="en-GB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News that a Dutch woman was fined €90 (A$133) after being caught urinating in an alleyway in central Amsterdam has sparked an online debate about sexism.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0" lang="en-GB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Geerte Piening, 23, found herself caught short without a public toilet after a night out drinking with friends in Amsterdam in 2015, the </a:t>
            </a:r>
            <a:r>
              <a:rPr b="0" i="0" lang="en-GB" u="sng">
                <a:solidFill>
                  <a:srgbClr val="525E6E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BBC</a:t>
            </a:r>
            <a:r>
              <a:rPr b="0" i="0" lang="en-GB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 reports.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0" lang="en-GB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There are only three public toilets designed for women in Amsterdam, compared to 35 public urinals for men. With the bars and restaurants now closed, and the nearest public toilet a couple of kilometres away, Piening decided to relieve herself in a side street.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0" lang="en-GB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She was caught by three police officers, who issued her with the fine.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pic>
        <p:nvPicPr>
          <p:cNvPr descr="Graphical user interface, text, application&#10;&#10;Description automatically generated" id="188" name="Google Shape;188;p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8262" l="0" r="0" t="8262"/>
          <a:stretch/>
        </p:blipFill>
        <p:spPr>
          <a:xfrm>
            <a:off x="585787" y="596283"/>
            <a:ext cx="4786313" cy="39600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189" name="Google Shape;189;p3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5315688" y="3792934"/>
            <a:ext cx="6094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At the time I really didn't want to get involved in a discussion. But the next day I thought, just a minute, I'm going to fight this," she said.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The male judge told her she should have used one of the men's urinals rather than urinating in public - an offence which is known as 'wildplassen' in Dutch.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B2024"/>
                </a:solidFill>
                <a:latin typeface="Roboto"/>
                <a:ea typeface="Roboto"/>
                <a:cs typeface="Roboto"/>
                <a:sym typeface="Roboto"/>
              </a:rPr>
              <a:t>The hashtag #wildplassen has taken off on social media, with many people expressing support for Piening and herstance.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195" name="Google Shape;195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752" l="0" r="0" t="13751"/>
          <a:stretch/>
        </p:blipFill>
        <p:spPr>
          <a:xfrm>
            <a:off x="493044" y="922029"/>
            <a:ext cx="6060158" cy="5013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196" name="Google Shape;196;p4"/>
          <p:cNvSpPr txBox="1"/>
          <p:nvPr>
            <p:ph idx="10" type="dt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3/1/20XX</a:t>
            </a:r>
            <a:endParaRPr/>
          </a:p>
        </p:txBody>
      </p:sp>
      <p:sp>
        <p:nvSpPr>
          <p:cNvPr id="197" name="Google Shape;197;p4"/>
          <p:cNvSpPr txBox="1"/>
          <p:nvPr>
            <p:ph idx="11" type="ftr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FOOTER TEXT</a:t>
            </a:r>
            <a:endParaRPr/>
          </a:p>
        </p:txBody>
      </p:sp>
      <p:sp>
        <p:nvSpPr>
          <p:cNvPr id="198" name="Google Shape;198;p4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raphical user interface, text, application, chat or text message&#10;&#10;Description automatically generated" id="199" name="Google Shape;1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2" y="479620"/>
            <a:ext cx="4973193" cy="589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text, outdoor&#10;&#10;Description automatically generated" id="205" name="Google Shape;2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2725" y="504824"/>
            <a:ext cx="5143500" cy="5924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of a curl." id="206" name="Google Shape;2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3257549"/>
            <a:ext cx="6041571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/>
          <p:nvPr/>
        </p:nvSpPr>
        <p:spPr>
          <a:xfrm>
            <a:off x="1076325" y="762000"/>
            <a:ext cx="5019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Amsterdam Curl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/>
          <p:nvPr>
            <p:ph type="title"/>
          </p:nvPr>
        </p:nvSpPr>
        <p:spPr>
          <a:xfrm>
            <a:off x="838200" y="914399"/>
            <a:ext cx="5992550" cy="807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</a:pPr>
            <a:r>
              <a:rPr lang="en-GB"/>
              <a:t>Mistletoe Tampons</a:t>
            </a:r>
            <a:endParaRPr/>
          </a:p>
        </p:txBody>
      </p:sp>
      <p:pic>
        <p:nvPicPr>
          <p:cNvPr id="213" name="Google Shape;213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969" l="0" r="0" t="18969"/>
          <a:stretch/>
        </p:blipFill>
        <p:spPr>
          <a:xfrm>
            <a:off x="8906256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descr="A picture containing text, kitchenware, grater&#10;&#10;Description automatically generated" id="214" name="Google Shape;214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8969" l="0" r="0" t="18969"/>
          <a:stretch/>
        </p:blipFill>
        <p:spPr>
          <a:xfrm>
            <a:off x="3291840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215" name="Google Shape;215;p6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indoor, dirty&#10;&#10;Description automatically generated" id="216" name="Google Shape;216;p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0750" y="695325"/>
            <a:ext cx="42754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4059936"/>
            <a:ext cx="2807208" cy="2322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outdoor&#10;&#10;Description automatically generated" id="218" name="Google Shape;21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680" y="1767607"/>
            <a:ext cx="2865215" cy="382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ap&#10;&#10;Description automatically generated" id="224" name="Google Shape;2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1578" y="0"/>
            <a:ext cx="48488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>
            <p:ph type="ctrTitle"/>
          </p:nvPr>
        </p:nvSpPr>
        <p:spPr>
          <a:xfrm>
            <a:off x="847477" y="1131641"/>
            <a:ext cx="532261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838470" y="1132840"/>
            <a:ext cx="532261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</a:pPr>
            <a:r>
              <a:t/>
            </a: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1" name="Google Shape;2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774" y="742703"/>
            <a:ext cx="10206749" cy="5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>
            <p:ph idx="12" type="sldNum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630315" y="653312"/>
            <a:ext cx="110262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bathroom and a tampon is needed for both of them.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centre of Amsterdam around the Dam, a woman who is not in a wheelchair can use one of two available public bathrooms the Geemente Amsterdam provides.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you think? That is not enough?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but a women in a wheelchair can access the bathroom in Cafe Schuim if she asks kindly or sneaks in quietly or a toilet of one of her friends if she gives them a call.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woman in a wheelchair is more or less dependent on the public bathrooms provided which are…none </a:t>
            </a:r>
            <a:endParaRPr/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4415" y="3904074"/>
            <a:ext cx="4719320" cy="2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minousVTI">
  <a:themeElements>
    <a:clrScheme name="Custom 54">
      <a:dk1>
        <a:srgbClr val="000000"/>
      </a:dk1>
      <a:lt1>
        <a:srgbClr val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2022-12-08T08:19:24Z</dcterms:created>
  <dc:creator>RJ Silcox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