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Century Schoolbook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U9Jkzyx5mKPehqBX2DhzoIksx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Schoolbook-bold.fntdata"/><Relationship Id="rId11" Type="http://schemas.openxmlformats.org/officeDocument/2006/relationships/slide" Target="slides/slide6.xml"/><Relationship Id="rId22" Type="http://schemas.openxmlformats.org/officeDocument/2006/relationships/font" Target="fonts/CenturySchoolbook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Schoolbook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Schoolbook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ac0f68e492_5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ac0f68e492_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ac0f68e492_5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ac0f68e492_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ac0f68e492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ac0f68e49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ac0f68e492_5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ac0f68e492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34343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1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2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 rot="5400000">
            <a:off x="3383884" y="-293212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343437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7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7" name="Google Shape;57;p17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7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4" name="Google Shape;74;p20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4363"/>
            <a:ext cx="6247901" cy="44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>
            <p:ph type="ctrTitle"/>
          </p:nvPr>
        </p:nvSpPr>
        <p:spPr>
          <a:xfrm>
            <a:off x="2480522" y="1393574"/>
            <a:ext cx="94182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Schoolbook"/>
              <a:buNone/>
            </a:pPr>
            <a:r>
              <a:rPr lang="en-US" sz="4800"/>
              <a:t>Public Intervention</a:t>
            </a:r>
            <a:endParaRPr sz="4800"/>
          </a:p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Schoolbook"/>
              <a:buNone/>
            </a:pPr>
            <a:r>
              <a:rPr lang="en-US" sz="4800"/>
              <a:t>Colonialism</a:t>
            </a:r>
            <a:endParaRPr sz="4800"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4916472" y="4304345"/>
            <a:ext cx="94182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/>
              <a:t>By Esther, Lois, Leila and Pina </a:t>
            </a:r>
            <a:endParaRPr/>
          </a:p>
        </p:txBody>
      </p:sp>
      <p:cxnSp>
        <p:nvCxnSpPr>
          <p:cNvPr id="105" name="Google Shape;105;p1"/>
          <p:cNvCxnSpPr/>
          <p:nvPr/>
        </p:nvCxnSpPr>
        <p:spPr>
          <a:xfrm rot="10800000">
            <a:off x="5651500" y="5097592"/>
            <a:ext cx="596394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Racism is, before anything else, the delusion of </a:t>
            </a:r>
            <a:r>
              <a:rPr lang="en-US" sz="2400">
                <a:highlight>
                  <a:srgbClr val="D0E0E3"/>
                </a:highlight>
              </a:rPr>
              <a:t>essentialism</a:t>
            </a:r>
            <a:r>
              <a:rPr lang="en-US" sz="2400"/>
              <a:t> (Bennett and Royle, 223) </a:t>
            </a:r>
            <a:endParaRPr sz="2400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 As Robert Young points out, the </a:t>
            </a:r>
            <a:r>
              <a:rPr lang="en-US" sz="2400">
                <a:highlight>
                  <a:srgbClr val="CFE2F3"/>
                </a:highlight>
              </a:rPr>
              <a:t>invention of modern concepts of ‘human nature</a:t>
            </a:r>
            <a:r>
              <a:rPr lang="en-US" sz="2400"/>
              <a:t>, together with ideas about the </a:t>
            </a:r>
            <a:r>
              <a:rPr lang="en-US" sz="2400">
                <a:highlight>
                  <a:srgbClr val="CFE2F3"/>
                </a:highlight>
              </a:rPr>
              <a:t>universal nature</a:t>
            </a:r>
            <a:r>
              <a:rPr lang="en-US" sz="2400"/>
              <a:t> of humanity and the human mind, occurred during the centuries </a:t>
            </a:r>
            <a:r>
              <a:rPr lang="en-US" sz="2400">
                <a:highlight>
                  <a:srgbClr val="D9EAD3"/>
                </a:highlight>
              </a:rPr>
              <a:t>characterized in the West by colonization</a:t>
            </a:r>
            <a:r>
              <a:rPr lang="en-US" sz="2400"/>
              <a:t>, ‘those particularly violent centuries in the history of the world now known as the era of Western colonization’ (Young 1990, 121)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ac0f68e492_5_17"/>
          <p:cNvSpPr txBox="1"/>
          <p:nvPr>
            <p:ph type="title"/>
          </p:nvPr>
        </p:nvSpPr>
        <p:spPr>
          <a:xfrm>
            <a:off x="1261872" y="3657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5" name="Google Shape;175;g1ac0f68e492_5_17"/>
          <p:cNvSpPr txBox="1"/>
          <p:nvPr>
            <p:ph idx="1" type="body"/>
          </p:nvPr>
        </p:nvSpPr>
        <p:spPr>
          <a:xfrm>
            <a:off x="1261872" y="1828800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76" name="Google Shape;176;g1ac0f68e492_5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75" y="460783"/>
            <a:ext cx="8904677" cy="5936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building&#10;&#10;Description automatically generated" id="183" name="Google Shape;18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976" y="643467"/>
            <a:ext cx="7428088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ac0f68e492_5_12"/>
          <p:cNvSpPr/>
          <p:nvPr/>
        </p:nvSpPr>
        <p:spPr>
          <a:xfrm flipH="1">
            <a:off x="744550" y="1332125"/>
            <a:ext cx="8595300" cy="3269700"/>
          </a:xfrm>
          <a:prstGeom prst="wedgeRoundRectCallout">
            <a:avLst>
              <a:gd fmla="val -57308" name="adj1"/>
              <a:gd fmla="val 6090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ac0f68e492_5_12"/>
          <p:cNvSpPr txBox="1"/>
          <p:nvPr>
            <p:ph type="title"/>
          </p:nvPr>
        </p:nvSpPr>
        <p:spPr>
          <a:xfrm>
            <a:off x="1261872" y="3657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0" name="Google Shape;190;g1ac0f68e492_5_12"/>
          <p:cNvSpPr txBox="1"/>
          <p:nvPr>
            <p:ph idx="1" type="body"/>
          </p:nvPr>
        </p:nvSpPr>
        <p:spPr>
          <a:xfrm>
            <a:off x="607675" y="2062825"/>
            <a:ext cx="8595300" cy="21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ts val="1440"/>
              <a:buNone/>
            </a:pPr>
            <a:r>
              <a:rPr lang="en-US" sz="10700"/>
              <a:t>Thank you!</a:t>
            </a:r>
            <a:endParaRPr sz="10700"/>
          </a:p>
        </p:txBody>
      </p:sp>
      <p:pic>
        <p:nvPicPr>
          <p:cNvPr id="191" name="Google Shape;191;g1ac0f68e492_5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9025" y="2062831"/>
            <a:ext cx="1599475" cy="464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-4" y="0"/>
            <a:ext cx="1220724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-3" y="-2811"/>
            <a:ext cx="2556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2" name="Google Shape;112;p2"/>
          <p:cNvSpPr txBox="1"/>
          <p:nvPr>
            <p:ph type="title"/>
          </p:nvPr>
        </p:nvSpPr>
        <p:spPr>
          <a:xfrm rot="-5400000">
            <a:off x="-1322904" y="2514944"/>
            <a:ext cx="5054601" cy="1955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</a:pPr>
            <a:r>
              <a:t/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3102654" y="825499"/>
            <a:ext cx="66705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“At the same time, the </a:t>
            </a:r>
            <a:r>
              <a:rPr lang="en-US" sz="2600">
                <a:highlight>
                  <a:srgbClr val="D0E0E3"/>
                </a:highlight>
              </a:rPr>
              <a:t>geo-political, cultural and racial heterogeneity</a:t>
            </a:r>
            <a:r>
              <a:rPr lang="en-US" sz="2600"/>
              <a:t> of </a:t>
            </a:r>
            <a:r>
              <a:rPr lang="en-US" sz="2600">
                <a:highlight>
                  <a:srgbClr val="CFE2F3"/>
                </a:highlight>
              </a:rPr>
              <a:t>postcolonial discourses</a:t>
            </a:r>
            <a:r>
              <a:rPr lang="en-US" sz="2600"/>
              <a:t> itself provokes a questioning of the apparently stable, established values of canonicity, with its assumptions of </a:t>
            </a:r>
            <a:r>
              <a:rPr lang="en-US" sz="2600">
                <a:highlight>
                  <a:srgbClr val="D0E0E3"/>
                </a:highlight>
              </a:rPr>
              <a:t>paternity and inheritance, its homogenizing linearity of influence, and its cultural exclusivity</a:t>
            </a:r>
            <a:r>
              <a:rPr lang="en-US" sz="2600"/>
              <a:t>” (Bennett and Royle, 223) </a:t>
            </a:r>
            <a:endParaRPr sz="2600"/>
          </a:p>
        </p:txBody>
      </p:sp>
      <p:sp>
        <p:nvSpPr>
          <p:cNvPr id="114" name="Google Shape;114;p2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6575" y="3844925"/>
            <a:ext cx="3136750" cy="30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ac0f68e492_5_0"/>
          <p:cNvSpPr txBox="1"/>
          <p:nvPr>
            <p:ph type="title"/>
          </p:nvPr>
        </p:nvSpPr>
        <p:spPr>
          <a:xfrm>
            <a:off x="1261872" y="3657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1" name="Google Shape;121;g1ac0f68e492_5_0"/>
          <p:cNvSpPr txBox="1"/>
          <p:nvPr>
            <p:ph idx="1" type="body"/>
          </p:nvPr>
        </p:nvSpPr>
        <p:spPr>
          <a:xfrm>
            <a:off x="1261872" y="1828800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22" name="Google Shape;122;g1ac0f68e492_5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575" y="1280125"/>
            <a:ext cx="82296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472300" y="2122075"/>
            <a:ext cx="70404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rgbClr val="CFE2F3"/>
                </a:highlight>
              </a:rPr>
              <a:t>“Western humanism</a:t>
            </a:r>
            <a:r>
              <a:rPr lang="en-US" sz="2800"/>
              <a:t> necessarily defines itself through terms of </a:t>
            </a:r>
            <a:r>
              <a:rPr lang="en-US" sz="2800">
                <a:highlight>
                  <a:srgbClr val="D9EAD3"/>
                </a:highlight>
              </a:rPr>
              <a:t>race</a:t>
            </a:r>
            <a:r>
              <a:rPr lang="en-US" sz="2800"/>
              <a:t>, by constructing a racial other which then </a:t>
            </a:r>
            <a:r>
              <a:rPr lang="en-US" sz="2800">
                <a:highlight>
                  <a:srgbClr val="CFE2F3"/>
                </a:highlight>
              </a:rPr>
              <a:t>stands in opposition to the humanity of the racially homogeneous</a:t>
            </a:r>
            <a:r>
              <a:rPr lang="en-US" sz="2800"/>
              <a:t>” (Bennett and Royle, 223) </a:t>
            </a:r>
            <a:endParaRPr sz="2800"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0188" y="1964153"/>
            <a:ext cx="3980637" cy="33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, letter" id="136" name="Google Shape;13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3089487" y="-285044"/>
            <a:ext cx="5571066" cy="742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>
            <p:ph type="title"/>
          </p:nvPr>
        </p:nvSpPr>
        <p:spPr>
          <a:xfrm>
            <a:off x="1244355" y="672312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</a:pPr>
            <a:r>
              <a:rPr b="1" lang="en-US" sz="3200"/>
              <a:t>Bushuis/Oost-Indisch Huis,</a:t>
            </a:r>
            <a:br>
              <a:rPr b="1" lang="en-US" sz="3200"/>
            </a:br>
            <a:r>
              <a:rPr b="1" lang="en-US" sz="3200"/>
              <a:t>Kloveniersburgwal 48.</a:t>
            </a:r>
            <a:br>
              <a:rPr b="1" lang="en-US" sz="3200"/>
            </a:br>
            <a:r>
              <a:rPr b="1" lang="en-US" sz="3200"/>
              <a:t>- Now Humanities Faculty of Uva</a:t>
            </a:r>
            <a:endParaRPr b="1" sz="3200"/>
          </a:p>
        </p:txBody>
      </p:sp>
      <p:pic>
        <p:nvPicPr>
          <p:cNvPr id="142" name="Google Shape;14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3222" y="2126592"/>
            <a:ext cx="7078797" cy="436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holding a sign&#10;&#10;Description automatically generated with medium confidence" id="149" name="Google Shape;14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3269" y="64272"/>
            <a:ext cx="5095295" cy="679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ac0f68e492_5_6"/>
          <p:cNvSpPr txBox="1"/>
          <p:nvPr>
            <p:ph type="title"/>
          </p:nvPr>
        </p:nvSpPr>
        <p:spPr>
          <a:xfrm>
            <a:off x="1261872" y="365760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5" name="Google Shape;155;g1ac0f68e492_5_6"/>
          <p:cNvSpPr txBox="1"/>
          <p:nvPr>
            <p:ph idx="1" type="body"/>
          </p:nvPr>
        </p:nvSpPr>
        <p:spPr>
          <a:xfrm>
            <a:off x="1261872" y="1828800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56" name="Google Shape;156;g1ac0f68e492_5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000" y="563892"/>
            <a:ext cx="8595302" cy="573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hand holding a sign" id="163" name="Google Shape;16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771" y="-24668"/>
            <a:ext cx="5143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2022-12-06T09:48:46Z</dcterms:created>
  <dc:creator>Leila Erpelding</dc:creator>
</cp:coreProperties>
</file>